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4" r:id="rId7"/>
    <p:sldId id="321" r:id="rId8"/>
    <p:sldId id="353" r:id="rId9"/>
    <p:sldId id="322" r:id="rId10"/>
    <p:sldId id="332" r:id="rId11"/>
    <p:sldId id="324" r:id="rId12"/>
    <p:sldId id="323" r:id="rId13"/>
    <p:sldId id="325" r:id="rId14"/>
    <p:sldId id="326" r:id="rId15"/>
    <p:sldId id="335" r:id="rId16"/>
    <p:sldId id="328" r:id="rId17"/>
    <p:sldId id="329" r:id="rId18"/>
    <p:sldId id="330" r:id="rId19"/>
    <p:sldId id="331" r:id="rId20"/>
    <p:sldId id="333" r:id="rId21"/>
    <p:sldId id="334" r:id="rId22"/>
    <p:sldId id="336" r:id="rId23"/>
    <p:sldId id="306" r:id="rId24"/>
    <p:sldId id="305" r:id="rId25"/>
    <p:sldId id="266" r:id="rId26"/>
    <p:sldId id="341" r:id="rId27"/>
    <p:sldId id="337" r:id="rId28"/>
    <p:sldId id="338" r:id="rId29"/>
    <p:sldId id="344" r:id="rId30"/>
    <p:sldId id="346" r:id="rId31"/>
    <p:sldId id="347" r:id="rId32"/>
    <p:sldId id="262" r:id="rId33"/>
    <p:sldId id="345" r:id="rId34"/>
    <p:sldId id="342" r:id="rId35"/>
    <p:sldId id="348" r:id="rId36"/>
    <p:sldId id="351" r:id="rId37"/>
    <p:sldId id="352" r:id="rId38"/>
    <p:sldId id="349" r:id="rId39"/>
  </p:sldIdLst>
  <p:sldSz cx="9144000" cy="5143500" type="screen16x9"/>
  <p:notesSz cx="6858000" cy="9144000"/>
  <p:embeddedFontLst>
    <p:embeddedFont>
      <p:font typeface="Josefin Sans" charset="0"/>
      <p:regular r:id="rId41"/>
      <p:bold r:id="rId42"/>
      <p:italic r:id="rId43"/>
      <p:boldItalic r:id="rId44"/>
    </p:embeddedFont>
    <p:embeddedFont>
      <p:font typeface="Concert One" charset="0"/>
      <p:regular r:id="rId45"/>
    </p:embeddedFont>
    <p:embeddedFont>
      <p:font typeface="Didact Gothic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34343"/>
    <a:srgbClr val="DB756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B4E9DDC-AD31-468A-BCF0-D4F63428B56D}">
  <a:tblStyle styleId="{6B4E9DDC-AD31-468A-BCF0-D4F63428B5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13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955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bb7e9f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bb7e9f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51a045c94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51a045c94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10970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fc84f7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6fc84f7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165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6fc84f77b_0_16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6fc84f77b_0_16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a21db9b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a21db9b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fc84f7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6fc84f7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475327" y="1597038"/>
            <a:ext cx="3096900" cy="14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4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594800" y="2881122"/>
            <a:ext cx="23361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967900" y="3465825"/>
            <a:ext cx="176100" cy="16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5400000">
            <a:off x="3217652" y="-3225000"/>
            <a:ext cx="176100" cy="66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cripcion 1">
  <p:cSld name="CUSTOM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713225" y="487775"/>
            <a:ext cx="3858900" cy="11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599100" y="3251625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2"/>
          </p:nvPr>
        </p:nvSpPr>
        <p:spPr>
          <a:xfrm>
            <a:off x="599100" y="2260025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27"/>
          <p:cNvSpPr/>
          <p:nvPr/>
        </p:nvSpPr>
        <p:spPr>
          <a:xfrm rot="5400000">
            <a:off x="2200175" y="2762775"/>
            <a:ext cx="176100" cy="457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1170425" y="2289399"/>
            <a:ext cx="3261600" cy="4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4711850" y="2289399"/>
            <a:ext cx="3261600" cy="4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713250" y="2726738"/>
            <a:ext cx="32616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3"/>
          </p:nvPr>
        </p:nvSpPr>
        <p:spPr>
          <a:xfrm>
            <a:off x="5169074" y="2726740"/>
            <a:ext cx="32616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 rot="10800000">
            <a:off x="100" y="4350"/>
            <a:ext cx="176100" cy="14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4"/>
          </p:nvPr>
        </p:nvSpPr>
        <p:spPr>
          <a:xfrm>
            <a:off x="1603450" y="1190951"/>
            <a:ext cx="59352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8974600" y="1864800"/>
            <a:ext cx="176100" cy="14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4487350" y="475575"/>
            <a:ext cx="176100" cy="91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89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725" y="3143200"/>
            <a:ext cx="2648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659845"/>
            <a:ext cx="2649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951575" y="1955199"/>
            <a:ext cx="2172900" cy="108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 rot="10800000">
            <a:off x="-1025" y="-4925"/>
            <a:ext cx="176100" cy="190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4489575" y="477750"/>
            <a:ext cx="176100" cy="91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 rot="5400000">
            <a:off x="2198375" y="-2198550"/>
            <a:ext cx="176100" cy="457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054700" y="1749900"/>
            <a:ext cx="34785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5054800" y="2467200"/>
            <a:ext cx="34785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967900" y="4570375"/>
            <a:ext cx="176100" cy="5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987075" y="975075"/>
            <a:ext cx="34437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913700" y="3908575"/>
            <a:ext cx="176100" cy="2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5431975" y="2247556"/>
            <a:ext cx="2553900" cy="20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rot="5400000">
            <a:off x="7913700" y="-1054200"/>
            <a:ext cx="176100" cy="2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3165025" y="487775"/>
            <a:ext cx="28122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 rot="10800000">
            <a:off x="896610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rot="10800000">
            <a:off x="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 rot="5400000">
            <a:off x="8162113" y="-798900"/>
            <a:ext cx="185700" cy="17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70332" y="1776144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70325" y="2052878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5936077" y="1776144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5936074" y="2052878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672310" y="170360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1360" y="170360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70332" y="2832016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70325" y="3108751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672310" y="2759475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5936077" y="2832016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5936074" y="3108751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1360" y="2759475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/>
          </p:nvPr>
        </p:nvSpPr>
        <p:spPr>
          <a:xfrm>
            <a:off x="1670332" y="3887887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6"/>
          </p:nvPr>
        </p:nvSpPr>
        <p:spPr>
          <a:xfrm>
            <a:off x="1670325" y="4164625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7" hasCustomPrompt="1"/>
          </p:nvPr>
        </p:nvSpPr>
        <p:spPr>
          <a:xfrm>
            <a:off x="672310" y="381535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8"/>
          </p:nvPr>
        </p:nvSpPr>
        <p:spPr>
          <a:xfrm>
            <a:off x="5936077" y="3887887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9"/>
          </p:nvPr>
        </p:nvSpPr>
        <p:spPr>
          <a:xfrm>
            <a:off x="5936074" y="4164625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41360" y="381535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1"/>
          </p:nvPr>
        </p:nvSpPr>
        <p:spPr>
          <a:xfrm>
            <a:off x="598022" y="485375"/>
            <a:ext cx="5483400" cy="7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/>
          <p:nvPr/>
        </p:nvSpPr>
        <p:spPr>
          <a:xfrm rot="5400000">
            <a:off x="4473625" y="475250"/>
            <a:ext cx="185700" cy="915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2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599100" y="487775"/>
            <a:ext cx="79440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/>
          <p:nvPr/>
        </p:nvSpPr>
        <p:spPr>
          <a:xfrm rot="-5400000">
            <a:off x="8297850" y="-670050"/>
            <a:ext cx="176100" cy="15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 rot="-5400000">
            <a:off x="670050" y="4297350"/>
            <a:ext cx="176100" cy="15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SECTION_TITLE_AND_DESCRIPTION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5863075" y="592050"/>
            <a:ext cx="2110500" cy="4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5863075" y="983740"/>
            <a:ext cx="21105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 idx="2"/>
          </p:nvPr>
        </p:nvSpPr>
        <p:spPr>
          <a:xfrm>
            <a:off x="5863076" y="2049821"/>
            <a:ext cx="2110500" cy="4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5863075" y="2441511"/>
            <a:ext cx="21105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 idx="4"/>
          </p:nvPr>
        </p:nvSpPr>
        <p:spPr>
          <a:xfrm>
            <a:off x="5863076" y="3507570"/>
            <a:ext cx="2110500" cy="4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5863075" y="3899260"/>
            <a:ext cx="21105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 idx="6"/>
          </p:nvPr>
        </p:nvSpPr>
        <p:spPr>
          <a:xfrm>
            <a:off x="1096650" y="964686"/>
            <a:ext cx="32424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 rot="5400000">
            <a:off x="2197450" y="-2197350"/>
            <a:ext cx="173400" cy="45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8967900" y="-3300"/>
            <a:ext cx="176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69" r:id="rId9"/>
    <p:sldLayoutId id="2147483673" r:id="rId10"/>
    <p:sldLayoutId id="2147483675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video" Target="file:///C:\Users\user\Desktop\KakaoTalk_20220428_201023278.mp4" TargetMode="Externa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32"/>
          <p:cNvCxnSpPr/>
          <p:nvPr/>
        </p:nvCxnSpPr>
        <p:spPr>
          <a:xfrm rot="10800000">
            <a:off x="3636300" y="2930775"/>
            <a:ext cx="1871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5162088" y="1597038"/>
            <a:ext cx="3096900" cy="1413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algn="ctr"/>
            <a:r>
              <a:rPr lang="en-US" altLang="ko-KR" dirty="0"/>
              <a:t>RTEMS</a:t>
            </a:r>
            <a:br>
              <a:rPr lang="en-US" altLang="ko-KR" dirty="0"/>
            </a:br>
            <a:r>
              <a:rPr lang="en-US" altLang="ko-KR" sz="2000" dirty="0"/>
              <a:t>Real-Time Equipment Management System</a:t>
            </a:r>
            <a:endParaRPr dirty="0"/>
          </a:p>
        </p:txBody>
      </p:sp>
      <p:sp>
        <p:nvSpPr>
          <p:cNvPr id="6" name="Google Shape;219;p32">
            <a:extLst>
              <a:ext uri="{FF2B5EF4-FFF2-40B4-BE49-F238E27FC236}">
                <a16:creationId xmlns:a16="http://schemas.microsoft.com/office/drawing/2014/main" xmlns="" id="{348C4CB7-7CEC-4895-A13F-2868EBD68693}"/>
              </a:ext>
            </a:extLst>
          </p:cNvPr>
          <p:cNvSpPr txBox="1">
            <a:spLocks/>
          </p:cNvSpPr>
          <p:nvPr/>
        </p:nvSpPr>
        <p:spPr>
          <a:xfrm>
            <a:off x="6414654" y="2931314"/>
            <a:ext cx="2729346" cy="1496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Concert One"/>
              <a:buNone/>
              <a:defRPr sz="4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/>
              <a:t>5</a:t>
            </a:r>
            <a:r>
              <a:rPr lang="ko-KR" altLang="en-US" sz="1400" dirty="0"/>
              <a:t>조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Leader</a:t>
            </a:r>
            <a:r>
              <a:rPr lang="ko-KR" altLang="en-US" sz="1400" dirty="0"/>
              <a:t> </a:t>
            </a:r>
            <a:r>
              <a:rPr lang="en-US" altLang="ko-KR" sz="1400" dirty="0"/>
              <a:t>&amp;</a:t>
            </a:r>
            <a:r>
              <a:rPr lang="ko-KR" altLang="en-US" sz="1400" dirty="0"/>
              <a:t> </a:t>
            </a:r>
            <a:r>
              <a:rPr lang="en-US" altLang="ko-KR" sz="1400" dirty="0"/>
              <a:t>IoT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문경주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Back-end &amp; Infra </a:t>
            </a:r>
            <a:r>
              <a:rPr lang="ko-KR" altLang="en-US" sz="1400" dirty="0" err="1"/>
              <a:t>진정우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Front-end </a:t>
            </a:r>
            <a:r>
              <a:rPr lang="ko-KR" altLang="en-US" sz="1400" dirty="0" err="1"/>
              <a:t>윤희영</a:t>
            </a:r>
            <a:endParaRPr lang="en-US" sz="2800" dirty="0"/>
          </a:p>
        </p:txBody>
      </p:sp>
      <p:pic>
        <p:nvPicPr>
          <p:cNvPr id="5" name="그림 4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28C10B72-AA0E-4185-8AA9-B4B16730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1696"/>
            <a:ext cx="5038735" cy="3260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회원가입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357158" y="1357304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공백확인</a:t>
            </a:r>
            <a:endParaRPr/>
          </a:p>
        </p:txBody>
      </p:sp>
      <p:pic>
        <p:nvPicPr>
          <p:cNvPr id="6146" name="Picture 2" descr="C:\Users\user\Desktop\스크린샷\회원가입 공란체크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4328" y="197024"/>
            <a:ext cx="3214711" cy="4643470"/>
          </a:xfrm>
          <a:prstGeom prst="rect">
            <a:avLst/>
          </a:prstGeom>
          <a:noFill/>
        </p:spPr>
      </p:pic>
      <p:grpSp>
        <p:nvGrpSpPr>
          <p:cNvPr id="2" name="Google Shape;440;p46"/>
          <p:cNvGrpSpPr/>
          <p:nvPr/>
        </p:nvGrpSpPr>
        <p:grpSpPr>
          <a:xfrm>
            <a:off x="1285852" y="1285866"/>
            <a:ext cx="4214843" cy="625005"/>
            <a:chOff x="1957159" y="2633186"/>
            <a:chExt cx="3661820" cy="625005"/>
          </a:xfrm>
        </p:grpSpPr>
        <p:cxnSp>
          <p:nvCxnSpPr>
            <p:cNvPr id="20" name="Google Shape;441;p46"/>
            <p:cNvCxnSpPr/>
            <p:nvPr/>
          </p:nvCxnSpPr>
          <p:spPr>
            <a:xfrm flipV="1">
              <a:off x="2329547" y="2633186"/>
              <a:ext cx="3289432" cy="428628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" name="Google Shape;443;p46"/>
            <p:cNvGrpSpPr/>
            <p:nvPr/>
          </p:nvGrpSpPr>
          <p:grpSpPr>
            <a:xfrm>
              <a:off x="1957159" y="2918938"/>
              <a:ext cx="339253" cy="339253"/>
              <a:chOff x="-887311" y="4180454"/>
              <a:chExt cx="481824" cy="481826"/>
            </a:xfrm>
          </p:grpSpPr>
          <p:sp>
            <p:nvSpPr>
              <p:cNvPr id="23" name="Google Shape;444;p46"/>
              <p:cNvSpPr/>
              <p:nvPr/>
            </p:nvSpPr>
            <p:spPr>
              <a:xfrm>
                <a:off x="-887311" y="4180454"/>
                <a:ext cx="481824" cy="48182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445;p46"/>
              <p:cNvSpPr/>
              <p:nvPr/>
            </p:nvSpPr>
            <p:spPr>
              <a:xfrm>
                <a:off x="-740361" y="4358506"/>
                <a:ext cx="190100" cy="125751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회원가입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428742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 </a:t>
            </a:r>
            <a:r>
              <a:rPr lang="ko-KR" altLang="en-US" dirty="0"/>
              <a:t>유저 입력 시 실시간으로 사용 가능한 계정인지 체크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subTitle" idx="1"/>
          </p:nvPr>
        </p:nvSpPr>
        <p:spPr>
          <a:xfrm>
            <a:off x="285720" y="2285998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 </a:t>
            </a:r>
            <a:r>
              <a:rPr lang="ko-KR" altLang="en-US" dirty="0"/>
              <a:t>패스워드와 패스워드 확인 유저 입력 값이 같은지 확인</a:t>
            </a:r>
            <a:endParaRPr/>
          </a:p>
        </p:txBody>
      </p:sp>
      <p:grpSp>
        <p:nvGrpSpPr>
          <p:cNvPr id="2" name="Google Shape;440;p46"/>
          <p:cNvGrpSpPr/>
          <p:nvPr/>
        </p:nvGrpSpPr>
        <p:grpSpPr>
          <a:xfrm>
            <a:off x="3071802" y="1285866"/>
            <a:ext cx="1428759" cy="625005"/>
            <a:chOff x="3446713" y="3133252"/>
            <a:chExt cx="1241294" cy="625005"/>
          </a:xfrm>
        </p:grpSpPr>
        <p:grpSp>
          <p:nvGrpSpPr>
            <p:cNvPr id="3" name="Google Shape;443;p46"/>
            <p:cNvGrpSpPr/>
            <p:nvPr/>
          </p:nvGrpSpPr>
          <p:grpSpPr>
            <a:xfrm>
              <a:off x="3446713" y="3419004"/>
              <a:ext cx="339253" cy="339253"/>
              <a:chOff x="1228228" y="4890665"/>
              <a:chExt cx="481824" cy="481825"/>
            </a:xfrm>
          </p:grpSpPr>
          <p:sp>
            <p:nvSpPr>
              <p:cNvPr id="23" name="Google Shape;444;p46"/>
              <p:cNvSpPr/>
              <p:nvPr/>
            </p:nvSpPr>
            <p:spPr>
              <a:xfrm>
                <a:off x="1228228" y="4890665"/>
                <a:ext cx="481824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445;p46"/>
              <p:cNvSpPr/>
              <p:nvPr/>
            </p:nvSpPr>
            <p:spPr>
              <a:xfrm>
                <a:off x="1375181" y="5068715"/>
                <a:ext cx="190100" cy="125751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20" name="Google Shape;441;p46"/>
            <p:cNvCxnSpPr/>
            <p:nvPr/>
          </p:nvCxnSpPr>
          <p:spPr>
            <a:xfrm flipV="1">
              <a:off x="3819101" y="3133252"/>
              <a:ext cx="868906" cy="428628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22" name="Picture 2" descr="C:\Users\user\Desktop\스크린샷\회원가입 벨리데이션 체크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9042" y="142858"/>
            <a:ext cx="3085500" cy="4714908"/>
          </a:xfrm>
          <a:prstGeom prst="rect">
            <a:avLst/>
          </a:prstGeom>
          <a:noFill/>
        </p:spPr>
      </p:pic>
      <p:grpSp>
        <p:nvGrpSpPr>
          <p:cNvPr id="19" name="Google Shape;440;p46"/>
          <p:cNvGrpSpPr/>
          <p:nvPr/>
        </p:nvGrpSpPr>
        <p:grpSpPr>
          <a:xfrm>
            <a:off x="3143241" y="2286002"/>
            <a:ext cx="1428760" cy="535694"/>
            <a:chOff x="3437402" y="3367051"/>
            <a:chExt cx="1303359" cy="462645"/>
          </a:xfrm>
        </p:grpSpPr>
        <p:cxnSp>
          <p:nvCxnSpPr>
            <p:cNvPr id="21" name="Google Shape;441;p46"/>
            <p:cNvCxnSpPr/>
            <p:nvPr/>
          </p:nvCxnSpPr>
          <p:spPr>
            <a:xfrm flipV="1">
              <a:off x="3763241" y="3367051"/>
              <a:ext cx="977520" cy="308482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" name="Google Shape;443;p46"/>
            <p:cNvGrpSpPr/>
            <p:nvPr/>
          </p:nvGrpSpPr>
          <p:grpSpPr>
            <a:xfrm>
              <a:off x="3437402" y="3490443"/>
              <a:ext cx="339254" cy="339253"/>
              <a:chOff x="1215008" y="4992137"/>
              <a:chExt cx="481827" cy="481826"/>
            </a:xfrm>
          </p:grpSpPr>
          <p:sp>
            <p:nvSpPr>
              <p:cNvPr id="25" name="Google Shape;444;p46"/>
              <p:cNvSpPr/>
              <p:nvPr/>
            </p:nvSpPr>
            <p:spPr>
              <a:xfrm>
                <a:off x="1215008" y="4992137"/>
                <a:ext cx="481827" cy="48182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" name="Google Shape;445;p46"/>
              <p:cNvSpPr/>
              <p:nvPr/>
            </p:nvSpPr>
            <p:spPr>
              <a:xfrm>
                <a:off x="1361956" y="5170184"/>
                <a:ext cx="190099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" name="Google Shape;440;p46"/>
          <p:cNvGrpSpPr/>
          <p:nvPr/>
        </p:nvGrpSpPr>
        <p:grpSpPr>
          <a:xfrm>
            <a:off x="3172694" y="3426725"/>
            <a:ext cx="2399438" cy="392819"/>
            <a:chOff x="3464269" y="3488472"/>
            <a:chExt cx="2188841" cy="339253"/>
          </a:xfrm>
        </p:grpSpPr>
        <p:cxnSp>
          <p:nvCxnSpPr>
            <p:cNvPr id="26" name="Google Shape;441;p46"/>
            <p:cNvCxnSpPr/>
            <p:nvPr/>
          </p:nvCxnSpPr>
          <p:spPr>
            <a:xfrm flipV="1">
              <a:off x="3828408" y="3613835"/>
              <a:ext cx="1824702" cy="61696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" name="Google Shape;443;p46"/>
            <p:cNvGrpSpPr/>
            <p:nvPr/>
          </p:nvGrpSpPr>
          <p:grpSpPr>
            <a:xfrm>
              <a:off x="3464269" y="3488472"/>
              <a:ext cx="339254" cy="339253"/>
              <a:chOff x="1253166" y="4989339"/>
              <a:chExt cx="481827" cy="481826"/>
            </a:xfrm>
          </p:grpSpPr>
          <p:sp>
            <p:nvSpPr>
              <p:cNvPr id="28" name="Google Shape;444;p46"/>
              <p:cNvSpPr/>
              <p:nvPr/>
            </p:nvSpPr>
            <p:spPr>
              <a:xfrm>
                <a:off x="1253166" y="4989339"/>
                <a:ext cx="481827" cy="48182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445;p46"/>
              <p:cNvSpPr/>
              <p:nvPr/>
            </p:nvSpPr>
            <p:spPr>
              <a:xfrm>
                <a:off x="1400116" y="5167393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44" name="Google Shape;433;p46"/>
          <p:cNvSpPr txBox="1">
            <a:spLocks/>
          </p:cNvSpPr>
          <p:nvPr/>
        </p:nvSpPr>
        <p:spPr>
          <a:xfrm>
            <a:off x="285720" y="3143254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Select </a:t>
            </a:r>
            <a:r>
              <a:rPr lang="ko-KR" alt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하였는지 체크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endParaRPr/>
          </a:p>
        </p:txBody>
      </p:sp>
      <p:pic>
        <p:nvPicPr>
          <p:cNvPr id="4098" name="Picture 2" descr="C:\Users\user\Desktop\스크린샷\회원가입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42858"/>
            <a:ext cx="3693641" cy="47149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 프로필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428742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로그인한 유저의 정보를 보여준다</a:t>
            </a:r>
            <a:endParaRPr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4620" y="234768"/>
            <a:ext cx="367124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 관리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14282" y="1428742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1.  </a:t>
            </a:r>
            <a:r>
              <a:rPr lang="ko-KR" altLang="en-US" dirty="0">
                <a:solidFill>
                  <a:srgbClr val="434343"/>
                </a:solidFill>
              </a:rPr>
              <a:t>서비스의 가입한 회원들의 목록을 보여줌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8194" name="Picture 2" descr="C:\Users\user\Desktop\스크린샷\사용자관리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528204"/>
            <a:ext cx="5214974" cy="3682130"/>
          </a:xfrm>
          <a:prstGeom prst="rect">
            <a:avLst/>
          </a:prstGeom>
          <a:noFill/>
        </p:spPr>
      </p:pic>
      <p:sp>
        <p:nvSpPr>
          <p:cNvPr id="21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14282" y="2214560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2.  Admin </a:t>
            </a:r>
            <a:r>
              <a:rPr lang="ko-KR" altLang="en-US" dirty="0">
                <a:solidFill>
                  <a:srgbClr val="434343"/>
                </a:solidFill>
              </a:rPr>
              <a:t>계정</a:t>
            </a:r>
            <a:r>
              <a:rPr lang="en-US" altLang="ko-KR" dirty="0">
                <a:solidFill>
                  <a:srgbClr val="434343"/>
                </a:solidFill>
              </a:rPr>
              <a:t>(</a:t>
            </a:r>
            <a:r>
              <a:rPr lang="ko-KR" altLang="en-US" dirty="0">
                <a:solidFill>
                  <a:srgbClr val="434343"/>
                </a:solidFill>
              </a:rPr>
              <a:t>관리자 계정</a:t>
            </a:r>
            <a:r>
              <a:rPr lang="en-US" altLang="ko-KR" dirty="0">
                <a:solidFill>
                  <a:srgbClr val="434343"/>
                </a:solidFill>
              </a:rPr>
              <a:t>)</a:t>
            </a:r>
            <a:r>
              <a:rPr lang="ko-KR" altLang="en-US" dirty="0">
                <a:solidFill>
                  <a:srgbClr val="434343"/>
                </a:solidFill>
              </a:rPr>
              <a:t>만 접근이 가능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 관리</a:t>
            </a:r>
            <a:endParaRPr/>
          </a:p>
        </p:txBody>
      </p:sp>
      <p:pic>
        <p:nvPicPr>
          <p:cNvPr id="6" name="Picture 2" descr="C:\Users\user\Desktop\스크린샷\사용자관리 수정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14974" cy="4643470"/>
          </a:xfrm>
          <a:prstGeom prst="rect">
            <a:avLst/>
          </a:prstGeom>
          <a:noFill/>
        </p:spPr>
      </p:pic>
      <p:sp>
        <p:nvSpPr>
          <p:cNvPr id="8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14282" y="1571618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3. </a:t>
            </a:r>
            <a:r>
              <a:rPr lang="ko-KR" altLang="en-US" dirty="0">
                <a:solidFill>
                  <a:srgbClr val="434343"/>
                </a:solidFill>
              </a:rPr>
              <a:t>회원들의 정보를 수정</a:t>
            </a:r>
            <a:r>
              <a:rPr lang="en-US" altLang="ko-KR" dirty="0">
                <a:solidFill>
                  <a:srgbClr val="434343"/>
                </a:solidFill>
              </a:rPr>
              <a:t>,</a:t>
            </a:r>
            <a:r>
              <a:rPr lang="ko-KR" altLang="en-US" dirty="0">
                <a:solidFill>
                  <a:srgbClr val="434343"/>
                </a:solidFill>
              </a:rPr>
              <a:t> 삭제가 가능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장비 관리</a:t>
            </a:r>
            <a:endParaRPr/>
          </a:p>
        </p:txBody>
      </p:sp>
      <p:pic>
        <p:nvPicPr>
          <p:cNvPr id="10243" name="Picture 3" descr="C:\Users\user\Desktop\스크린샷\장비등록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14974" cy="46434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장비 관리</a:t>
            </a:r>
            <a:endParaRPr/>
          </a:p>
        </p:txBody>
      </p:sp>
      <p:pic>
        <p:nvPicPr>
          <p:cNvPr id="11266" name="Picture 2" descr="C:\Users\user\Desktop\스크린샷\장비관리 등록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55424" cy="4572032"/>
          </a:xfrm>
          <a:prstGeom prst="rect">
            <a:avLst/>
          </a:prstGeom>
          <a:noFill/>
        </p:spPr>
      </p:pic>
      <p:sp>
        <p:nvSpPr>
          <p:cNvPr id="17" name="Google Shape;432;p46"/>
          <p:cNvSpPr txBox="1">
            <a:spLocks/>
          </p:cNvSpPr>
          <p:nvPr/>
        </p:nvSpPr>
        <p:spPr>
          <a:xfrm>
            <a:off x="285720" y="1428742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새로운 기계를 등록 가능</a:t>
            </a:r>
          </a:p>
        </p:txBody>
      </p:sp>
      <p:sp>
        <p:nvSpPr>
          <p:cNvPr id="6" name="Google Shape;433;p46">
            <a:extLst>
              <a:ext uri="{FF2B5EF4-FFF2-40B4-BE49-F238E27FC236}">
                <a16:creationId xmlns:a16="http://schemas.microsoft.com/office/drawing/2014/main" xmlns="" id="{5DA3F665-F12C-4FA9-B83C-D1FEC1C7583E}"/>
              </a:ext>
            </a:extLst>
          </p:cNvPr>
          <p:cNvSpPr txBox="1">
            <a:spLocks/>
          </p:cNvSpPr>
          <p:nvPr/>
        </p:nvSpPr>
        <p:spPr>
          <a:xfrm>
            <a:off x="285720" y="2245642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2.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장비의 준비상태 수정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작업 지시서</a:t>
            </a:r>
            <a:endParaRPr/>
          </a:p>
        </p:txBody>
      </p:sp>
      <p:pic>
        <p:nvPicPr>
          <p:cNvPr id="13314" name="Picture 2" descr="C:\Users\user\Desktop\스크린샷\작업지시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53005" cy="46434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작업 지시서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643056"/>
            <a:ext cx="3085500" cy="1673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434343"/>
                </a:solidFill>
              </a:rPr>
              <a:t>1. </a:t>
            </a:r>
            <a:r>
              <a:rPr lang="ko-KR" altLang="en-US" dirty="0">
                <a:solidFill>
                  <a:srgbClr val="434343"/>
                </a:solidFill>
              </a:rPr>
              <a:t>해당 장비의 가동 상태를 선택 가능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434343"/>
                </a:solidFill>
              </a:rPr>
              <a:t>         (On/Off)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434343"/>
              </a:solidFill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434343"/>
                </a:solidFill>
              </a:rPr>
              <a:t>2. </a:t>
            </a:r>
            <a:r>
              <a:rPr lang="ko-KR" altLang="en-US" dirty="0">
                <a:solidFill>
                  <a:srgbClr val="434343"/>
                </a:solidFill>
              </a:rPr>
              <a:t>준비 상태가 되어 있지 않은 장비는 가동을 시킬 수 없음</a:t>
            </a:r>
            <a:endParaRPr lang="en-US" altLang="ko-KR" dirty="0">
              <a:solidFill>
                <a:srgbClr val="434343"/>
              </a:solidFill>
            </a:endParaRPr>
          </a:p>
        </p:txBody>
      </p:sp>
      <p:pic>
        <p:nvPicPr>
          <p:cNvPr id="14338" name="Picture 2" descr="C:\Users\user\Desktop\스크린샷\작업지시서 가동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77598" cy="47149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 idx="21"/>
          </p:nvPr>
        </p:nvSpPr>
        <p:spPr>
          <a:xfrm>
            <a:off x="598022" y="493337"/>
            <a:ext cx="5483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4"/>
          </p:nvPr>
        </p:nvSpPr>
        <p:spPr>
          <a:xfrm>
            <a:off x="1530389" y="1551200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2376011" y="1623744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2376004" y="1900478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 idx="6"/>
          </p:nvPr>
        </p:nvSpPr>
        <p:spPr>
          <a:xfrm>
            <a:off x="5447197" y="2679616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&amp; Back-end</a:t>
            </a:r>
            <a:endParaRPr dirty="0"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7"/>
          </p:nvPr>
        </p:nvSpPr>
        <p:spPr>
          <a:xfrm>
            <a:off x="5447190" y="2956351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 idx="8"/>
          </p:nvPr>
        </p:nvSpPr>
        <p:spPr>
          <a:xfrm>
            <a:off x="4601575" y="2607075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 idx="15"/>
          </p:nvPr>
        </p:nvSpPr>
        <p:spPr>
          <a:xfrm>
            <a:off x="2376004" y="3651051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IoT &amp; Vision</a:t>
            </a: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6"/>
          </p:nvPr>
        </p:nvSpPr>
        <p:spPr>
          <a:xfrm>
            <a:off x="2375997" y="3927789"/>
            <a:ext cx="2732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17"/>
          </p:nvPr>
        </p:nvSpPr>
        <p:spPr>
          <a:xfrm>
            <a:off x="1530382" y="3578514"/>
            <a:ext cx="7974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작업 지시서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851718"/>
            <a:ext cx="3085500" cy="1297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3. </a:t>
            </a:r>
            <a:r>
              <a:rPr lang="ko-KR" altLang="en-US" dirty="0">
                <a:solidFill>
                  <a:srgbClr val="434343"/>
                </a:solidFill>
              </a:rPr>
              <a:t>작업 완료</a:t>
            </a:r>
            <a:r>
              <a:rPr lang="en-US" altLang="ko-KR" dirty="0">
                <a:solidFill>
                  <a:srgbClr val="434343"/>
                </a:solidFill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34343"/>
                </a:solidFill>
              </a:rPr>
              <a:t> </a:t>
            </a:r>
            <a:r>
              <a:rPr lang="en-US" altLang="ko-KR" dirty="0">
                <a:solidFill>
                  <a:srgbClr val="434343"/>
                </a:solidFill>
              </a:rPr>
              <a:t>- </a:t>
            </a:r>
            <a:r>
              <a:rPr lang="ko-KR" altLang="en-US" dirty="0">
                <a:solidFill>
                  <a:srgbClr val="434343"/>
                </a:solidFill>
              </a:rPr>
              <a:t>작업량 선택 기능</a:t>
            </a:r>
            <a:endParaRPr lang="en-US" altLang="ko-KR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 - </a:t>
            </a:r>
            <a:r>
              <a:rPr lang="ko-KR" altLang="en-US" dirty="0">
                <a:solidFill>
                  <a:srgbClr val="434343"/>
                </a:solidFill>
              </a:rPr>
              <a:t>가동 중인 장비 완료</a:t>
            </a:r>
            <a:endParaRPr lang="en-US" altLang="ko-KR" dirty="0">
              <a:solidFill>
                <a:srgbClr val="434343"/>
              </a:solidFill>
            </a:endParaRPr>
          </a:p>
        </p:txBody>
      </p:sp>
      <p:pic>
        <p:nvPicPr>
          <p:cNvPr id="15362" name="Picture 2" descr="C:\Users\user\Desktop\스크린샷\작업지시서 완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86412" cy="47149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작업 지시서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357303"/>
            <a:ext cx="3085500" cy="1556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4. </a:t>
            </a:r>
            <a:r>
              <a:rPr lang="ko-KR" altLang="en-US" dirty="0">
                <a:solidFill>
                  <a:srgbClr val="434343"/>
                </a:solidFill>
              </a:rPr>
              <a:t>해당 장비 비상 정지 기능</a:t>
            </a:r>
            <a:endParaRPr lang="en-US" altLang="ko-KR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 - </a:t>
            </a:r>
            <a:r>
              <a:rPr lang="ko-KR" altLang="en-US" dirty="0">
                <a:solidFill>
                  <a:srgbClr val="434343"/>
                </a:solidFill>
              </a:rPr>
              <a:t>가동 중인 상태의 장비를 비상정지를 하는데</a:t>
            </a:r>
            <a:r>
              <a:rPr lang="en-US" altLang="ko-KR" dirty="0">
                <a:solidFill>
                  <a:srgbClr val="434343"/>
                </a:solidFill>
              </a:rPr>
              <a:t>, </a:t>
            </a:r>
            <a:r>
              <a:rPr lang="ko-KR" altLang="en-US" dirty="0">
                <a:solidFill>
                  <a:srgbClr val="434343"/>
                </a:solidFill>
              </a:rPr>
              <a:t>비상정지에 대한 이유를 적을 수 있도록 함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12291" name="Picture 3" descr="C:\Users\user\Desktop\스크린샷\작업지시서 비상정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42858"/>
            <a:ext cx="5261773" cy="47149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작업 결과</a:t>
            </a:r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428741"/>
            <a:ext cx="3085500" cy="1662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34343"/>
                </a:solidFill>
              </a:rPr>
              <a:t>지금까지의 모든 작업 기록을 보여줌</a:t>
            </a:r>
            <a:endParaRPr lang="en-US" altLang="ko-KR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 - </a:t>
            </a:r>
            <a:r>
              <a:rPr lang="ko-KR" altLang="en-US" dirty="0">
                <a:solidFill>
                  <a:srgbClr val="434343"/>
                </a:solidFill>
              </a:rPr>
              <a:t>완료 기록</a:t>
            </a:r>
            <a:endParaRPr lang="en-US" altLang="ko-KR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 - </a:t>
            </a:r>
            <a:r>
              <a:rPr lang="ko-KR" altLang="en-US" dirty="0">
                <a:solidFill>
                  <a:srgbClr val="434343"/>
                </a:solidFill>
              </a:rPr>
              <a:t>비상정지 기록</a:t>
            </a:r>
            <a:endParaRPr lang="en-US" altLang="ko-KR" dirty="0">
              <a:solidFill>
                <a:srgbClr val="434343"/>
              </a:solidFill>
            </a:endParaRPr>
          </a:p>
        </p:txBody>
      </p:sp>
      <p:pic>
        <p:nvPicPr>
          <p:cNvPr id="16386" name="Picture 2" descr="C:\Users\user\Desktop\스크린샷\작업결과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71420"/>
            <a:ext cx="5233961" cy="47149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4987075" y="975075"/>
            <a:ext cx="34437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</a:t>
            </a:r>
            <a:br>
              <a:rPr lang="en" dirty="0"/>
            </a:br>
            <a:r>
              <a:rPr lang="en" dirty="0"/>
              <a:t>OUR IoT</a:t>
            </a:r>
            <a:endParaRPr dirty="0"/>
          </a:p>
        </p:txBody>
      </p:sp>
      <p:sp>
        <p:nvSpPr>
          <p:cNvPr id="273" name="Google Shape;273;p37"/>
          <p:cNvSpPr txBox="1">
            <a:spLocks noGrp="1"/>
          </p:cNvSpPr>
          <p:nvPr>
            <p:ph type="subTitle" idx="1"/>
          </p:nvPr>
        </p:nvSpPr>
        <p:spPr>
          <a:xfrm>
            <a:off x="5431975" y="2247556"/>
            <a:ext cx="3243674" cy="20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434343"/>
                </a:solidFill>
              </a:rPr>
              <a:t>OpenCV(Python)</a:t>
            </a:r>
            <a:endParaRPr dirty="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solidFill>
                  <a:srgbClr val="434343"/>
                </a:solidFill>
              </a:rPr>
              <a:t>Raspberry Pi</a:t>
            </a:r>
            <a:r>
              <a:rPr lang="en-US" dirty="0">
                <a:solidFill>
                  <a:srgbClr val="434343"/>
                </a:solidFill>
              </a:rPr>
              <a:t>, Node-RED</a:t>
            </a:r>
            <a:endParaRPr dirty="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dirty="0">
                <a:solidFill>
                  <a:srgbClr val="434343"/>
                </a:solidFill>
              </a:rPr>
              <a:t>PLC(XG5000), MQTT(Mosquitto, SmartConnector)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674BB4-D9A1-4AC1-AF7D-4AE5B801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113"/>
            <a:ext cx="5183876" cy="29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23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title" idx="6"/>
          </p:nvPr>
        </p:nvSpPr>
        <p:spPr>
          <a:xfrm>
            <a:off x="1096650" y="964686"/>
            <a:ext cx="3242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5562597" y="1325480"/>
            <a:ext cx="1877430" cy="391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MQTT Data </a:t>
            </a:r>
            <a:r>
              <a:rPr lang="ko-KR" altLang="en-US" dirty="0"/>
              <a:t>송수신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title" idx="4"/>
          </p:nvPr>
        </p:nvSpPr>
        <p:spPr>
          <a:xfrm>
            <a:off x="5199960" y="2126539"/>
            <a:ext cx="2634882" cy="385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Raspberry Pi (</a:t>
            </a:r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2" name="Google Shape;317;p40">
            <a:extLst>
              <a:ext uri="{FF2B5EF4-FFF2-40B4-BE49-F238E27FC236}">
                <a16:creationId xmlns:a16="http://schemas.microsoft.com/office/drawing/2014/main" xmlns="" id="{467BE604-5694-416F-9460-8EB76F1C9891}"/>
              </a:ext>
            </a:extLst>
          </p:cNvPr>
          <p:cNvSpPr txBox="1">
            <a:spLocks/>
          </p:cNvSpPr>
          <p:nvPr/>
        </p:nvSpPr>
        <p:spPr>
          <a:xfrm>
            <a:off x="5533304" y="3017332"/>
            <a:ext cx="1810851" cy="38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osefin Sans"/>
              <a:buNone/>
              <a:defRPr sz="2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 smtClean="0"/>
              <a:t>Node-RED</a:t>
            </a:r>
          </a:p>
          <a:p>
            <a:r>
              <a:rPr lang="en-US" dirty="0" smtClean="0"/>
              <a:t>(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18" name="Google Shape;317;p40">
            <a:extLst>
              <a:ext uri="{FF2B5EF4-FFF2-40B4-BE49-F238E27FC236}">
                <a16:creationId xmlns:a16="http://schemas.microsoft.com/office/drawing/2014/main" xmlns="" id="{1EE43484-47EC-4AFC-B9EC-90599A5BF51E}"/>
              </a:ext>
            </a:extLst>
          </p:cNvPr>
          <p:cNvSpPr txBox="1">
            <a:spLocks/>
          </p:cNvSpPr>
          <p:nvPr/>
        </p:nvSpPr>
        <p:spPr>
          <a:xfrm>
            <a:off x="5662958" y="3757141"/>
            <a:ext cx="1126804" cy="38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osefin Sans"/>
              <a:buNone/>
              <a:defRPr sz="2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/>
              <a:t>Vision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EC7AB4D-1CC6-4EE4-84C3-6130DDB23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37" y="1630015"/>
            <a:ext cx="3047586" cy="30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982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35381" y="210685"/>
            <a:ext cx="4151169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 </a:t>
            </a: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F</a:t>
            </a: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low Diagram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27" name="Picture 3" descr="C:\Users\user\Desktop\plc_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80" y="850107"/>
            <a:ext cx="8886033" cy="4071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328663" cy="717000"/>
          </a:xfrm>
        </p:spPr>
        <p:txBody>
          <a:bodyPr/>
          <a:lstStyle/>
          <a:p>
            <a:r>
              <a:rPr lang="en-US" altLang="ko-KR" dirty="0" smtClean="0"/>
              <a:t>PLC </a:t>
            </a:r>
            <a:r>
              <a:rPr lang="en-US" altLang="ko-KR" dirty="0" err="1" smtClean="0"/>
              <a:t>Mqtt</a:t>
            </a:r>
            <a:r>
              <a:rPr lang="en-US" altLang="ko-KR" dirty="0" smtClean="0"/>
              <a:t> Data</a:t>
            </a:r>
            <a:endParaRPr lang="ko-KR" altLang="en-US" dirty="0"/>
          </a:p>
        </p:txBody>
      </p:sp>
      <p:pic>
        <p:nvPicPr>
          <p:cNvPr id="1026" name="Picture 2" descr="C:\Users\user\Desktop\smartconnect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1790" y="810491"/>
            <a:ext cx="5808301" cy="4059381"/>
          </a:xfrm>
          <a:prstGeom prst="rect">
            <a:avLst/>
          </a:prstGeom>
          <a:noFill/>
        </p:spPr>
      </p:pic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00891" y="2565956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에서 변화하는 실시간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데이터를 </a:t>
            </a: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Read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35381" y="210685"/>
            <a:ext cx="3328663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830782" cy="717000"/>
          </a:xfrm>
        </p:spPr>
        <p:txBody>
          <a:bodyPr/>
          <a:lstStyle/>
          <a:p>
            <a:r>
              <a:rPr lang="en-US" altLang="ko-KR" dirty="0" smtClean="0"/>
              <a:t>Data</a:t>
            </a:r>
            <a:br>
              <a:rPr lang="en-US" altLang="ko-KR" dirty="0" smtClean="0"/>
            </a:br>
            <a:r>
              <a:rPr lang="en-US" b="0" dirty="0" smtClean="0"/>
              <a:t>Collection</a:t>
            </a:r>
            <a:r>
              <a:rPr lang="en-US" altLang="ko-KR" dirty="0" smtClean="0"/>
              <a:t> &amp; </a:t>
            </a:r>
            <a:r>
              <a:rPr lang="en-US" altLang="ko-KR" b="0" dirty="0" smtClean="0"/>
              <a:t>S</a:t>
            </a:r>
            <a:r>
              <a:rPr lang="en-US" b="0" dirty="0" smtClean="0"/>
              <a:t>torage</a:t>
            </a:r>
            <a:endParaRPr lang="ko-KR" altLang="en-US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415634" y="2829191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에서 받은 데이터를 </a:t>
            </a:r>
            <a:r>
              <a:rPr kumimoji="0" lang="en-US" altLang="ko-KR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Telegraf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를 이용하여 데이터를 수집하고 </a:t>
            </a:r>
            <a:r>
              <a:rPr kumimoji="0" lang="en-US" altLang="ko-KR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Influxdb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에 저장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저장된 데이터를 </a:t>
            </a:r>
            <a:r>
              <a:rPr kumimoji="0" lang="en-US" altLang="ko-KR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Grafana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로 웹에서 실시간 데이터 확인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35381" y="210685"/>
            <a:ext cx="3328663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050" name="Picture 2" descr="C:\Users\user\Desktop\라즈베리파이\사진폴더\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7644" y="1308102"/>
            <a:ext cx="4607238" cy="33924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328663" cy="717000"/>
          </a:xfrm>
        </p:spPr>
        <p:txBody>
          <a:bodyPr/>
          <a:lstStyle/>
          <a:p>
            <a:r>
              <a:rPr lang="en-US" altLang="ko-KR" dirty="0" smtClean="0"/>
              <a:t>Web</a:t>
            </a:r>
            <a:br>
              <a:rPr lang="en-US" altLang="ko-KR" dirty="0" smtClean="0"/>
            </a:br>
            <a:r>
              <a:rPr lang="en-US" altLang="ko-KR" dirty="0" smtClean="0"/>
              <a:t>Monitoring</a:t>
            </a:r>
            <a:r>
              <a:rPr lang="en-US" b="0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&amp;Control</a:t>
            </a:r>
            <a:endParaRPr lang="ko-KR" altLang="en-US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00891" y="2849963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웹에서 실시간으로 장비와 데이터를 모니터링</a:t>
            </a:r>
            <a:endParaRPr lang="en-US" altLang="ko-KR" b="1" dirty="0" smtClean="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버튼을 클릭하여 장비 제어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35381" y="210685"/>
            <a:ext cx="3328663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074" name="Picture 2" descr="C:\Users\user\Desktop\라즈베리파이\사진폴더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9636" y="842855"/>
            <a:ext cx="5717382" cy="42140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Flow</a:t>
            </a:r>
            <a:r>
              <a:rPr kumimoji="0" lang="en-US" altLang="ko-KR" sz="3000" b="1" i="0" u="none" strike="noStrike" kern="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Diagram(1)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1" name="Picture 2" descr="C:\Users\user\Desktop\sensor_1.draw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382" y="1039090"/>
            <a:ext cx="8693727" cy="3900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13725" y="3143200"/>
            <a:ext cx="26487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2"/>
          </p:nvPr>
        </p:nvSpPr>
        <p:spPr>
          <a:xfrm>
            <a:off x="951575" y="1955199"/>
            <a:ext cx="2172900" cy="10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" name="Google Shape;219;p32">
            <a:extLst>
              <a:ext uri="{FF2B5EF4-FFF2-40B4-BE49-F238E27FC236}">
                <a16:creationId xmlns:a16="http://schemas.microsoft.com/office/drawing/2014/main" xmlns="" id="{1DCA914F-5672-4D0C-B16D-1FEC1B283970}"/>
              </a:ext>
            </a:extLst>
          </p:cNvPr>
          <p:cNvSpPr txBox="1">
            <a:spLocks/>
          </p:cNvSpPr>
          <p:nvPr/>
        </p:nvSpPr>
        <p:spPr>
          <a:xfrm>
            <a:off x="1321147" y="3732228"/>
            <a:ext cx="1433755" cy="547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Concert One"/>
              <a:buNone/>
              <a:defRPr sz="4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Josefin Sans"/>
              <a:buNone/>
              <a:defRPr sz="52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ko-KR" altLang="en-US" sz="1400" dirty="0"/>
              <a:t>조원 소개</a:t>
            </a:r>
            <a:endParaRPr 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C71919-E20E-4D5C-B4A1-981ABDA7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553" y="1832911"/>
            <a:ext cx="4679603" cy="2620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Flow</a:t>
            </a:r>
            <a:r>
              <a:rPr kumimoji="0" lang="en-US" altLang="ko-KR" sz="3000" b="1" i="0" u="none" strike="noStrike" kern="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Diagram(2)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146" name="Picture 2" descr="C:\Users\user\Desktop\sensor_2.draw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236" y="962891"/>
            <a:ext cx="8659091" cy="3975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Flow</a:t>
            </a:r>
            <a:r>
              <a:rPr kumimoji="0" lang="en-US" altLang="ko-KR" sz="3000" b="1" i="0" u="none" strike="noStrike" kern="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Diagram(3)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170" name="Picture 2" descr="C:\Users\user\Desktop\sensor_3.draw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455" y="985730"/>
            <a:ext cx="8638309" cy="3946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1170425" y="2136999"/>
            <a:ext cx="3261600" cy="439500"/>
          </a:xfrm>
          <a:prstGeom prst="rect">
            <a:avLst/>
          </a:prstGeom>
        </p:spPr>
        <p:txBody>
          <a:bodyPr spcFirstLastPara="1" wrap="square" lIns="91425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온도에 의한 비상정지</a:t>
            </a:r>
            <a:endParaRPr dirty="0"/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"/>
          </p:nvPr>
        </p:nvSpPr>
        <p:spPr>
          <a:xfrm>
            <a:off x="1170450" y="2574338"/>
            <a:ext cx="32616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34343"/>
                </a:solidFill>
              </a:rPr>
              <a:t>Raspberry Pi</a:t>
            </a:r>
            <a:r>
              <a:rPr lang="ko-KR" altLang="en-US" dirty="0" err="1">
                <a:solidFill>
                  <a:srgbClr val="434343"/>
                </a:solidFill>
              </a:rPr>
              <a:t>를</a:t>
            </a:r>
            <a:r>
              <a:rPr lang="ko-KR" altLang="en-US" dirty="0">
                <a:solidFill>
                  <a:srgbClr val="434343"/>
                </a:solidFill>
              </a:rPr>
              <a:t> 이용해서 현재 온도 인식</a:t>
            </a:r>
            <a:endParaRPr lang="en-US" altLang="ko-KR" dirty="0">
              <a:solidFill>
                <a:srgbClr val="434343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</a:rPr>
              <a:t>온도가 </a:t>
            </a:r>
            <a:r>
              <a:rPr lang="en-US" altLang="ko-KR" dirty="0" smtClean="0">
                <a:solidFill>
                  <a:srgbClr val="434343"/>
                </a:solidFill>
              </a:rPr>
              <a:t>30</a:t>
            </a:r>
            <a:r>
              <a:rPr lang="ko-KR" altLang="en-US" dirty="0" smtClean="0">
                <a:solidFill>
                  <a:srgbClr val="434343"/>
                </a:solidFill>
              </a:rPr>
              <a:t>℃ </a:t>
            </a:r>
            <a:r>
              <a:rPr lang="ko-KR" altLang="en-US" dirty="0">
                <a:solidFill>
                  <a:srgbClr val="434343"/>
                </a:solidFill>
              </a:rPr>
              <a:t>이상이 되면 비상정지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2"/>
          </p:nvPr>
        </p:nvSpPr>
        <p:spPr>
          <a:xfrm>
            <a:off x="4711850" y="2136999"/>
            <a:ext cx="3261600" cy="439500"/>
          </a:xfrm>
          <a:prstGeom prst="rect">
            <a:avLst/>
          </a:prstGeom>
        </p:spPr>
        <p:txBody>
          <a:bodyPr spcFirstLastPara="1" wrap="square" lIns="91425" tIns="91425" rIns="91425" bIns="182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습도에 의한 비상정지</a:t>
            </a:r>
            <a:endParaRPr dirty="0"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4"/>
          </p:nvPr>
        </p:nvSpPr>
        <p:spPr>
          <a:xfrm>
            <a:off x="1603450" y="492648"/>
            <a:ext cx="59352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SETS US APART?</a:t>
            </a:r>
            <a:endParaRPr dirty="0"/>
          </a:p>
        </p:txBody>
      </p:sp>
      <p:cxnSp>
        <p:nvCxnSpPr>
          <p:cNvPr id="283" name="Google Shape;283;p38"/>
          <p:cNvCxnSpPr/>
          <p:nvPr/>
        </p:nvCxnSpPr>
        <p:spPr>
          <a:xfrm>
            <a:off x="4566750" y="2199725"/>
            <a:ext cx="0" cy="1704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79;p38">
            <a:extLst>
              <a:ext uri="{FF2B5EF4-FFF2-40B4-BE49-F238E27FC236}">
                <a16:creationId xmlns:a16="http://schemas.microsoft.com/office/drawing/2014/main" xmlns="" id="{37F62AC5-02EB-4A5A-8183-89C2320FF65A}"/>
              </a:ext>
            </a:extLst>
          </p:cNvPr>
          <p:cNvSpPr txBox="1">
            <a:spLocks/>
          </p:cNvSpPr>
          <p:nvPr/>
        </p:nvSpPr>
        <p:spPr>
          <a:xfrm>
            <a:off x="4846576" y="2571750"/>
            <a:ext cx="32616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434343"/>
                </a:solidFill>
              </a:rPr>
              <a:t>Raspberry Pi</a:t>
            </a:r>
            <a:r>
              <a:rPr lang="ko-KR" altLang="en-US" dirty="0">
                <a:solidFill>
                  <a:srgbClr val="434343"/>
                </a:solidFill>
              </a:rPr>
              <a:t>를 이용해서 현재 </a:t>
            </a:r>
            <a:r>
              <a:rPr lang="ko-KR" altLang="en-US" dirty="0" smtClean="0">
                <a:solidFill>
                  <a:srgbClr val="434343"/>
                </a:solidFill>
              </a:rPr>
              <a:t>습도 </a:t>
            </a:r>
            <a:r>
              <a:rPr lang="ko-KR" altLang="en-US" dirty="0">
                <a:solidFill>
                  <a:srgbClr val="434343"/>
                </a:solidFill>
              </a:rPr>
              <a:t>인식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434343"/>
                </a:solidFill>
              </a:rPr>
              <a:t>습도가 </a:t>
            </a:r>
            <a:r>
              <a:rPr lang="en-US" altLang="ko-KR" dirty="0">
                <a:solidFill>
                  <a:srgbClr val="434343"/>
                </a:solidFill>
              </a:rPr>
              <a:t>50%</a:t>
            </a:r>
            <a:r>
              <a:rPr lang="ko-KR" altLang="en-US" dirty="0">
                <a:solidFill>
                  <a:srgbClr val="434343"/>
                </a:solidFill>
              </a:rPr>
              <a:t> 이상이 되면 비상정지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328663" cy="717000"/>
          </a:xfrm>
        </p:spPr>
        <p:txBody>
          <a:bodyPr/>
          <a:lstStyle/>
          <a:p>
            <a:r>
              <a:rPr lang="en-US" altLang="ko-KR" dirty="0" smtClean="0"/>
              <a:t>Raspberry pi</a:t>
            </a:r>
            <a:br>
              <a:rPr lang="en-US" altLang="ko-KR" dirty="0" smtClean="0"/>
            </a:br>
            <a:r>
              <a:rPr lang="en-US" altLang="ko-KR" dirty="0" err="1" smtClean="0"/>
              <a:t>Mqtt</a:t>
            </a:r>
            <a:r>
              <a:rPr lang="en-US" altLang="ko-KR" dirty="0" smtClean="0"/>
              <a:t> Method</a:t>
            </a:r>
            <a:endParaRPr lang="ko-KR" altLang="en-US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00891" y="2565956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Sensor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에서 </a:t>
            </a: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감지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하는 데이터를 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Raspberry</a:t>
            </a:r>
            <a:r>
              <a:rPr kumimoji="0" lang="en-US" altLang="ko-KR" b="1" i="0" u="none" strike="noStrike" kern="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pi Broker</a:t>
            </a: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를 통해 </a:t>
            </a: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Node-red</a:t>
            </a: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로 웹에서 실시간 데이터를 모니터링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123" name="Picture 3" descr="C:\Users\user\Desktop\MQT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6491" y="808902"/>
            <a:ext cx="5993967" cy="4109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328663" cy="717000"/>
          </a:xfrm>
        </p:spPr>
        <p:txBody>
          <a:bodyPr/>
          <a:lstStyle/>
          <a:p>
            <a:r>
              <a:rPr lang="en-US" altLang="ko-KR" dirty="0" smtClean="0"/>
              <a:t>Node-red</a:t>
            </a:r>
            <a:br>
              <a:rPr lang="en-US" altLang="ko-KR" dirty="0" smtClean="0"/>
            </a:br>
            <a:r>
              <a:rPr lang="en-US" altLang="ko-KR" dirty="0" smtClean="0"/>
              <a:t>Dash-Board</a:t>
            </a:r>
            <a:endParaRPr lang="ko-KR" altLang="en-US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00891" y="3028236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Node-red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를 통해 센서에서 받아오는 데이터를 실시간으로 </a:t>
            </a:r>
            <a:r>
              <a:rPr lang="en-US" altLang="ko-KR" b="1" dirty="0" err="1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MySQL</a:t>
            </a: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에 저장 시키고</a:t>
            </a: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ko-KR" altLang="en-US" b="1" dirty="0" err="1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대시보드</a:t>
            </a: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 화면에 보여줍니다</a:t>
            </a: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endParaRPr lang="en-US" altLang="ko-KR" b="1" dirty="0" smtClean="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Node-red </a:t>
            </a:r>
            <a:r>
              <a:rPr kumimoji="0" lang="ko-KR" alt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대시보드에서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PLC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에 </a:t>
            </a:r>
            <a:r>
              <a:rPr lang="en-US" altLang="ko-KR" b="1" dirty="0" err="1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kumimoji="0" lang="en-US" altLang="ko-KR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qtt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데이터를 보내 제어도 가능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242" name="Picture 2" descr="C:\Users\user\Desktop\node-r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9563" y="817418"/>
            <a:ext cx="5964381" cy="4003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328663" cy="717000"/>
          </a:xfrm>
        </p:spPr>
        <p:txBody>
          <a:bodyPr/>
          <a:lstStyle/>
          <a:p>
            <a:r>
              <a:rPr lang="en-US" altLang="ko-KR" dirty="0" err="1" smtClean="0"/>
              <a:t>Mornitoring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&amp;</a:t>
            </a:r>
            <a:br>
              <a:rPr lang="en-US" altLang="ko-KR" dirty="0" smtClean="0"/>
            </a:br>
            <a:r>
              <a:rPr lang="en-US" altLang="ko-KR" dirty="0" smtClean="0"/>
              <a:t>Control</a:t>
            </a:r>
            <a:endParaRPr lang="ko-KR" altLang="en-US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00891" y="2916012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실시간 데이터 모니터링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1266" name="Picture 2" descr="C:\Users\user\Desktop\sens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864585"/>
            <a:ext cx="6036395" cy="4060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030"/>
            <a:ext cx="3328663" cy="717000"/>
          </a:xfrm>
        </p:spPr>
        <p:txBody>
          <a:bodyPr/>
          <a:lstStyle/>
          <a:p>
            <a:r>
              <a:rPr lang="en-US" altLang="ko-KR" dirty="0" err="1" smtClean="0"/>
              <a:t>Mornitoring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&amp;</a:t>
            </a:r>
            <a:br>
              <a:rPr lang="en-US" altLang="ko-KR" dirty="0" smtClean="0"/>
            </a:br>
            <a:r>
              <a:rPr lang="en-US" altLang="ko-KR" dirty="0" smtClean="0"/>
              <a:t>Control</a:t>
            </a:r>
            <a:endParaRPr lang="ko-KR" altLang="en-US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00891" y="2916012"/>
            <a:ext cx="2930236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Plc </a:t>
            </a:r>
            <a:r>
              <a:rPr lang="ko-KR" altLang="en-US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옵션 설정 및 제어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lang="en-US" altLang="ko-KR" sz="3000" b="1" dirty="0" smtClean="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Raspberry pi</a:t>
            </a: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Part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1267" name="Picture 3" descr="C:\Users\user\Desktop\pl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4510" y="872836"/>
            <a:ext cx="5971726" cy="40940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System Drive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" name="KakaoTalk_20220428_201023278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543" y="768927"/>
            <a:ext cx="8846130" cy="4287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6">
            <a:extLst>
              <a:ext uri="{FF2B5EF4-FFF2-40B4-BE49-F238E27FC236}">
                <a16:creationId xmlns:a16="http://schemas.microsoft.com/office/drawing/2014/main" xmlns="" id="{415125AF-40AF-4767-A579-B7CAF605B0CD}"/>
              </a:ext>
            </a:extLst>
          </p:cNvPr>
          <p:cNvSpPr txBox="1">
            <a:spLocks/>
          </p:cNvSpPr>
          <p:nvPr/>
        </p:nvSpPr>
        <p:spPr>
          <a:xfrm>
            <a:off x="2542308" y="210685"/>
            <a:ext cx="353291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tabLst/>
              <a:defRPr/>
            </a:pPr>
            <a:r>
              <a:rPr kumimoji="0" lang="ko-KR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마무리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194" name="Picture 2" descr="C:\Users\user\Desktop\KakaoTalk_20220428_172613418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703" y="760872"/>
            <a:ext cx="4151224" cy="4149975"/>
          </a:xfrm>
          <a:prstGeom prst="rect">
            <a:avLst/>
          </a:prstGeom>
          <a:noFill/>
        </p:spPr>
      </p:pic>
      <p:pic>
        <p:nvPicPr>
          <p:cNvPr id="9" name="Picture 2" descr="C:\Users\user\Desktop\KakaoTalk_20220428_17261341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8144" y="766041"/>
            <a:ext cx="4378037" cy="41315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294300" y="247415"/>
            <a:ext cx="2925992" cy="15341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974046" y="653205"/>
            <a:ext cx="3112664" cy="639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 &amp; IoT </a:t>
            </a:r>
            <a:r>
              <a:rPr lang="ko-KR" altLang="en-US" dirty="0" err="1"/>
              <a:t>문경주</a:t>
            </a:r>
            <a:endParaRPr dirty="0"/>
          </a:p>
        </p:txBody>
      </p:sp>
      <p:sp>
        <p:nvSpPr>
          <p:cNvPr id="18" name="Google Shape;262;p36">
            <a:extLst>
              <a:ext uri="{FF2B5EF4-FFF2-40B4-BE49-F238E27FC236}">
                <a16:creationId xmlns:a16="http://schemas.microsoft.com/office/drawing/2014/main" xmlns="" id="{321DBA46-766A-453C-B466-F155EF0284EA}"/>
              </a:ext>
            </a:extLst>
          </p:cNvPr>
          <p:cNvSpPr/>
          <p:nvPr/>
        </p:nvSpPr>
        <p:spPr>
          <a:xfrm>
            <a:off x="294300" y="1889179"/>
            <a:ext cx="2925992" cy="15341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63;p36">
            <a:extLst>
              <a:ext uri="{FF2B5EF4-FFF2-40B4-BE49-F238E27FC236}">
                <a16:creationId xmlns:a16="http://schemas.microsoft.com/office/drawing/2014/main" xmlns="" id="{20C1370D-4E88-4568-9212-DE023DA7B033}"/>
              </a:ext>
            </a:extLst>
          </p:cNvPr>
          <p:cNvSpPr txBox="1">
            <a:spLocks/>
          </p:cNvSpPr>
          <p:nvPr/>
        </p:nvSpPr>
        <p:spPr>
          <a:xfrm>
            <a:off x="3974046" y="2294969"/>
            <a:ext cx="3112664" cy="63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ko-KR" dirty="0"/>
              <a:t>Front-end</a:t>
            </a:r>
          </a:p>
          <a:p>
            <a:r>
              <a:rPr lang="ko-KR" altLang="en-US" dirty="0" err="1"/>
              <a:t>윤희영</a:t>
            </a:r>
            <a:endParaRPr lang="ko-KR" altLang="en-US" dirty="0"/>
          </a:p>
        </p:txBody>
      </p:sp>
      <p:sp>
        <p:nvSpPr>
          <p:cNvPr id="20" name="Google Shape;262;p36">
            <a:extLst>
              <a:ext uri="{FF2B5EF4-FFF2-40B4-BE49-F238E27FC236}">
                <a16:creationId xmlns:a16="http://schemas.microsoft.com/office/drawing/2014/main" xmlns="" id="{ECEEA1AE-7543-4325-9D76-25F8BB2CCB92}"/>
              </a:ext>
            </a:extLst>
          </p:cNvPr>
          <p:cNvSpPr/>
          <p:nvPr/>
        </p:nvSpPr>
        <p:spPr>
          <a:xfrm>
            <a:off x="294300" y="3527478"/>
            <a:ext cx="2925992" cy="15341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63;p36">
            <a:extLst>
              <a:ext uri="{FF2B5EF4-FFF2-40B4-BE49-F238E27FC236}">
                <a16:creationId xmlns:a16="http://schemas.microsoft.com/office/drawing/2014/main" xmlns="" id="{7E620AFA-262C-401A-B2D2-E30EC252B044}"/>
              </a:ext>
            </a:extLst>
          </p:cNvPr>
          <p:cNvSpPr txBox="1">
            <a:spLocks/>
          </p:cNvSpPr>
          <p:nvPr/>
        </p:nvSpPr>
        <p:spPr>
          <a:xfrm>
            <a:off x="3974045" y="3933268"/>
            <a:ext cx="3424281" cy="63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/>
              <a:t>Back-end &amp; Infra</a:t>
            </a:r>
          </a:p>
          <a:p>
            <a:r>
              <a:rPr lang="ko-KR" altLang="en-US" dirty="0" err="1"/>
              <a:t>진정우</a:t>
            </a:r>
            <a:endParaRPr lang="ko-KR" altLang="en-US" dirty="0"/>
          </a:p>
        </p:txBody>
      </p:sp>
      <p:pic>
        <p:nvPicPr>
          <p:cNvPr id="5" name="그림 4" descr="&#10;">
            <a:extLst>
              <a:ext uri="{FF2B5EF4-FFF2-40B4-BE49-F238E27FC236}">
                <a16:creationId xmlns:a16="http://schemas.microsoft.com/office/drawing/2014/main" xmlns="" id="{161B987A-6F20-4388-B143-CCD1137E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45" y="247415"/>
            <a:ext cx="1814946" cy="1534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2B3B159-C50E-4890-A12A-8238C295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0" y="1885713"/>
            <a:ext cx="2059383" cy="15445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35895BF-F82F-47C3-91A2-4D8182CD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41" y="3527478"/>
            <a:ext cx="1527197" cy="1527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4495755" y="1159113"/>
            <a:ext cx="4477647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</a:t>
            </a:r>
            <a:br>
              <a:rPr lang="en" dirty="0"/>
            </a:br>
            <a:r>
              <a:rPr lang="en" dirty="0"/>
              <a:t>OUR WEB</a:t>
            </a:r>
            <a:br>
              <a:rPr lang="en" dirty="0"/>
            </a:br>
            <a:r>
              <a:rPr lang="en" dirty="0"/>
              <a:t>(Front-end &amp; </a:t>
            </a:r>
            <a:r>
              <a:rPr lang="en" dirty="0">
                <a:solidFill>
                  <a:srgbClr val="434343"/>
                </a:solidFill>
              </a:rPr>
              <a:t>Back-end</a:t>
            </a:r>
            <a:r>
              <a:rPr lang="en" dirty="0"/>
              <a:t>)</a:t>
            </a:r>
            <a:endParaRPr dirty="0"/>
          </a:p>
        </p:txBody>
      </p:sp>
      <p:sp>
        <p:nvSpPr>
          <p:cNvPr id="273" name="Google Shape;273;p37"/>
          <p:cNvSpPr txBox="1">
            <a:spLocks noGrp="1"/>
          </p:cNvSpPr>
          <p:nvPr>
            <p:ph type="subTitle" idx="1"/>
          </p:nvPr>
        </p:nvSpPr>
        <p:spPr>
          <a:xfrm>
            <a:off x="5213609" y="2571750"/>
            <a:ext cx="3443699" cy="20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rgbClr val="434343"/>
                </a:solidFill>
              </a:rPr>
              <a:t>Vue.js &amp; </a:t>
            </a:r>
            <a:r>
              <a:rPr lang="en-US" dirty="0" err="1">
                <a:solidFill>
                  <a:srgbClr val="434343"/>
                </a:solidFill>
              </a:rPr>
              <a:t>Vuex</a:t>
            </a:r>
            <a:endParaRPr lang="en-US" dirty="0">
              <a:solidFill>
                <a:srgbClr val="434343"/>
              </a:solidFill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ko-KR" dirty="0" err="1">
                <a:solidFill>
                  <a:srgbClr val="434343"/>
                </a:solidFill>
              </a:rPr>
              <a:t>InfluxDB</a:t>
            </a:r>
            <a:r>
              <a:rPr lang="en-US" altLang="ko-KR" dirty="0">
                <a:solidFill>
                  <a:srgbClr val="434343"/>
                </a:solidFill>
              </a:rPr>
              <a:t> &amp; </a:t>
            </a:r>
            <a:r>
              <a:rPr lang="en-US" altLang="ko-KR" dirty="0" err="1">
                <a:solidFill>
                  <a:srgbClr val="434343"/>
                </a:solidFill>
              </a:rPr>
              <a:t>Telegraf</a:t>
            </a:r>
            <a:r>
              <a:rPr lang="en-US" altLang="ko-KR" dirty="0">
                <a:solidFill>
                  <a:srgbClr val="434343"/>
                </a:solidFill>
              </a:rPr>
              <a:t> &amp; Grafana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" altLang="ko-KR" dirty="0">
                <a:solidFill>
                  <a:srgbClr val="434343"/>
                </a:solidFill>
              </a:rPr>
              <a:t>Docker-Compose</a:t>
            </a:r>
            <a:endParaRPr lang="en-US" dirty="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dirty="0">
                <a:solidFill>
                  <a:srgbClr val="434343"/>
                </a:solidFill>
              </a:rPr>
              <a:t>Node.js, Express.js, MySQL</a:t>
            </a:r>
            <a:endParaRPr lang="en-US" dirty="0">
              <a:solidFill>
                <a:srgbClr val="43434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A7F9F0F-1313-43D9-912B-9FA2510B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113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title" idx="6"/>
          </p:nvPr>
        </p:nvSpPr>
        <p:spPr>
          <a:xfrm>
            <a:off x="1096650" y="964686"/>
            <a:ext cx="3242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5398610" y="1699416"/>
            <a:ext cx="1731190" cy="391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WebGL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title" idx="4"/>
          </p:nvPr>
        </p:nvSpPr>
        <p:spPr>
          <a:xfrm>
            <a:off x="5596502" y="2381033"/>
            <a:ext cx="1810851" cy="385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MQTT </a:t>
            </a:r>
            <a:r>
              <a:rPr lang="ko-KR" altLang="en-US" dirty="0" smtClean="0"/>
              <a:t>송수신</a:t>
            </a:r>
            <a:endParaRPr dirty="0"/>
          </a:p>
        </p:txBody>
      </p:sp>
      <p:sp>
        <p:nvSpPr>
          <p:cNvPr id="12" name="Google Shape;317;p40">
            <a:extLst>
              <a:ext uri="{FF2B5EF4-FFF2-40B4-BE49-F238E27FC236}">
                <a16:creationId xmlns:a16="http://schemas.microsoft.com/office/drawing/2014/main" xmlns="" id="{467BE604-5694-416F-9460-8EB76F1C9891}"/>
              </a:ext>
            </a:extLst>
          </p:cNvPr>
          <p:cNvSpPr txBox="1">
            <a:spLocks/>
          </p:cNvSpPr>
          <p:nvPr/>
        </p:nvSpPr>
        <p:spPr>
          <a:xfrm>
            <a:off x="5454314" y="3636502"/>
            <a:ext cx="1810851" cy="38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osefin Sans"/>
              <a:buNone/>
              <a:defRPr sz="2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altLang="ko-KR" dirty="0"/>
              <a:t>Web Site</a:t>
            </a:r>
            <a:endParaRPr lang="en-US" dirty="0"/>
          </a:p>
        </p:txBody>
      </p:sp>
      <p:sp>
        <p:nvSpPr>
          <p:cNvPr id="18" name="Google Shape;317;p40">
            <a:extLst>
              <a:ext uri="{FF2B5EF4-FFF2-40B4-BE49-F238E27FC236}">
                <a16:creationId xmlns:a16="http://schemas.microsoft.com/office/drawing/2014/main" xmlns="" id="{1EE43484-47EC-4AFC-B9EC-90599A5BF51E}"/>
              </a:ext>
            </a:extLst>
          </p:cNvPr>
          <p:cNvSpPr txBox="1">
            <a:spLocks/>
          </p:cNvSpPr>
          <p:nvPr/>
        </p:nvSpPr>
        <p:spPr>
          <a:xfrm>
            <a:off x="5713621" y="4311940"/>
            <a:ext cx="2293898" cy="38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osefin Sans"/>
              <a:buNone/>
              <a:defRPr sz="2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>
                <a:solidFill>
                  <a:srgbClr val="DB7563"/>
                </a:solidFill>
              </a:rPr>
              <a:t>PLC </a:t>
            </a:r>
            <a:r>
              <a:rPr lang="ko-KR" altLang="en-US" dirty="0">
                <a:solidFill>
                  <a:srgbClr val="DB7563"/>
                </a:solidFill>
              </a:rPr>
              <a:t>제어 및 조작</a:t>
            </a:r>
            <a:endParaRPr lang="en-US" dirty="0">
              <a:solidFill>
                <a:srgbClr val="DB7563"/>
              </a:solidFill>
            </a:endParaRPr>
          </a:p>
        </p:txBody>
      </p:sp>
      <p:sp>
        <p:nvSpPr>
          <p:cNvPr id="24" name="Google Shape;317;p40">
            <a:extLst>
              <a:ext uri="{FF2B5EF4-FFF2-40B4-BE49-F238E27FC236}">
                <a16:creationId xmlns:a16="http://schemas.microsoft.com/office/drawing/2014/main" xmlns="" id="{7C484568-B731-4DDC-BF34-C68371BEB48A}"/>
              </a:ext>
            </a:extLst>
          </p:cNvPr>
          <p:cNvSpPr txBox="1">
            <a:spLocks/>
          </p:cNvSpPr>
          <p:nvPr/>
        </p:nvSpPr>
        <p:spPr>
          <a:xfrm>
            <a:off x="5596502" y="2961064"/>
            <a:ext cx="2469325" cy="38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osefin Sans"/>
              <a:buNone/>
              <a:defRPr sz="20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Grafana </a:t>
            </a:r>
            <a:r>
              <a:rPr lang="ko-KR" altLang="en-US" dirty="0"/>
              <a:t>대시보드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14C40D-B6EB-46DB-BD52-C60ECC77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37" y="1630015"/>
            <a:ext cx="3047586" cy="3047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GL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428742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3</a:t>
            </a:r>
            <a:r>
              <a:rPr lang="ko-KR" altLang="en-US" dirty="0">
                <a:solidFill>
                  <a:srgbClr val="434343"/>
                </a:solidFill>
              </a:rPr>
              <a:t>호기 </a:t>
            </a:r>
            <a:r>
              <a:rPr lang="en-US" altLang="ko-KR" dirty="0">
                <a:solidFill>
                  <a:srgbClr val="434343"/>
                </a:solidFill>
              </a:rPr>
              <a:t>3D </a:t>
            </a:r>
            <a:r>
              <a:rPr lang="ko-KR" altLang="en-US" dirty="0">
                <a:solidFill>
                  <a:srgbClr val="434343"/>
                </a:solidFill>
              </a:rPr>
              <a:t>트윈으로</a:t>
            </a:r>
            <a:r>
              <a:rPr lang="en-US" altLang="ko-KR" dirty="0">
                <a:solidFill>
                  <a:srgbClr val="434343"/>
                </a:solidFill>
              </a:rPr>
              <a:t> PLC</a:t>
            </a:r>
            <a:r>
              <a:rPr lang="ko-KR" altLang="en-US" dirty="0">
                <a:solidFill>
                  <a:srgbClr val="434343"/>
                </a:solidFill>
              </a:rPr>
              <a:t>와 연결이 되면</a:t>
            </a:r>
            <a:r>
              <a:rPr lang="en-US" altLang="ko-KR" dirty="0">
                <a:solidFill>
                  <a:srgbClr val="434343"/>
                </a:solidFill>
              </a:rPr>
              <a:t>, 3D </a:t>
            </a:r>
            <a:r>
              <a:rPr lang="ko-KR" altLang="en-US" dirty="0">
                <a:solidFill>
                  <a:srgbClr val="434343"/>
                </a:solidFill>
              </a:rPr>
              <a:t>모형이 실시간으로 반영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433" name="Google Shape;433;p46"/>
          <p:cNvSpPr txBox="1">
            <a:spLocks noGrp="1"/>
          </p:cNvSpPr>
          <p:nvPr>
            <p:ph type="subTitle" idx="1"/>
          </p:nvPr>
        </p:nvSpPr>
        <p:spPr>
          <a:xfrm>
            <a:off x="319709" y="2897859"/>
            <a:ext cx="3085500" cy="1528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- PLC</a:t>
            </a:r>
            <a:r>
              <a:rPr lang="ko-KR" altLang="en-US" dirty="0">
                <a:solidFill>
                  <a:srgbClr val="434343"/>
                </a:solidFill>
              </a:rPr>
              <a:t>가 </a:t>
            </a:r>
            <a:r>
              <a:rPr lang="en-US" altLang="ko-KR" dirty="0">
                <a:solidFill>
                  <a:srgbClr val="434343"/>
                </a:solidFill>
              </a:rPr>
              <a:t>MQTT</a:t>
            </a:r>
            <a:r>
              <a:rPr lang="ko-KR" altLang="en-US" dirty="0">
                <a:solidFill>
                  <a:srgbClr val="434343"/>
                </a:solidFill>
              </a:rPr>
              <a:t>로 데이터를 보내고 있음</a:t>
            </a:r>
            <a:endParaRPr lang="en-US" altLang="ko-KR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</a:rPr>
              <a:t>- Subscribe</a:t>
            </a:r>
            <a:r>
              <a:rPr lang="ko-KR" altLang="en-US" dirty="0">
                <a:solidFill>
                  <a:srgbClr val="434343"/>
                </a:solidFill>
              </a:rPr>
              <a:t>를 하기 위해 연결</a:t>
            </a:r>
            <a:r>
              <a:rPr lang="en-US" altLang="ko-KR" dirty="0">
                <a:solidFill>
                  <a:srgbClr val="434343"/>
                </a:solidFill>
              </a:rPr>
              <a:t> </a:t>
            </a:r>
            <a:endParaRPr lang="en-US" dirty="0">
              <a:solidFill>
                <a:srgbClr val="434343"/>
              </a:solidFill>
            </a:endParaRPr>
          </a:p>
        </p:txBody>
      </p:sp>
      <p:pic>
        <p:nvPicPr>
          <p:cNvPr id="2050" name="Picture 2" descr="C:\Users\user\Desktop\스크린샷\webg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42858"/>
            <a:ext cx="4786346" cy="4611016"/>
          </a:xfrm>
          <a:prstGeom prst="rect">
            <a:avLst/>
          </a:prstGeom>
          <a:noFill/>
        </p:spPr>
      </p:pic>
      <p:grpSp>
        <p:nvGrpSpPr>
          <p:cNvPr id="19" name="Google Shape;440;p46"/>
          <p:cNvGrpSpPr/>
          <p:nvPr/>
        </p:nvGrpSpPr>
        <p:grpSpPr>
          <a:xfrm>
            <a:off x="3286116" y="1561036"/>
            <a:ext cx="3714776" cy="421274"/>
            <a:chOff x="3632908" y="3490442"/>
            <a:chExt cx="3227367" cy="339253"/>
          </a:xfrm>
        </p:grpSpPr>
        <p:cxnSp>
          <p:nvCxnSpPr>
            <p:cNvPr id="20" name="Google Shape;441;p46"/>
            <p:cNvCxnSpPr/>
            <p:nvPr/>
          </p:nvCxnSpPr>
          <p:spPr>
            <a:xfrm>
              <a:off x="3922675" y="3660066"/>
              <a:ext cx="2937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443;p46"/>
            <p:cNvGrpSpPr/>
            <p:nvPr/>
          </p:nvGrpSpPr>
          <p:grpSpPr>
            <a:xfrm>
              <a:off x="3632908" y="3490442"/>
              <a:ext cx="339253" cy="339253"/>
              <a:chOff x="1492675" y="4992125"/>
              <a:chExt cx="481825" cy="481825"/>
            </a:xfrm>
          </p:grpSpPr>
          <p:sp>
            <p:nvSpPr>
              <p:cNvPr id="23" name="Google Shape;444;p46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445;p46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" name="Google Shape;440;p46"/>
          <p:cNvGrpSpPr/>
          <p:nvPr/>
        </p:nvGrpSpPr>
        <p:grpSpPr>
          <a:xfrm>
            <a:off x="3357558" y="3214048"/>
            <a:ext cx="1037022" cy="1330642"/>
            <a:chOff x="3632907" y="3490442"/>
            <a:chExt cx="930970" cy="1071570"/>
          </a:xfrm>
        </p:grpSpPr>
        <p:cxnSp>
          <p:nvCxnSpPr>
            <p:cNvPr id="26" name="Google Shape;441;p46"/>
            <p:cNvCxnSpPr/>
            <p:nvPr/>
          </p:nvCxnSpPr>
          <p:spPr>
            <a:xfrm rot="16200000" flipH="1">
              <a:off x="3860646" y="3858781"/>
              <a:ext cx="785816" cy="620646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" name="Google Shape;443;p46"/>
            <p:cNvGrpSpPr/>
            <p:nvPr/>
          </p:nvGrpSpPr>
          <p:grpSpPr>
            <a:xfrm>
              <a:off x="3632907" y="3490442"/>
              <a:ext cx="339254" cy="339253"/>
              <a:chOff x="1492675" y="4992125"/>
              <a:chExt cx="481827" cy="481825"/>
            </a:xfrm>
          </p:grpSpPr>
          <p:sp>
            <p:nvSpPr>
              <p:cNvPr id="28" name="Google Shape;444;p46"/>
              <p:cNvSpPr/>
              <p:nvPr/>
            </p:nvSpPr>
            <p:spPr>
              <a:xfrm>
                <a:off x="1492675" y="4992125"/>
                <a:ext cx="481827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445;p46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Grafana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subTitle" idx="2"/>
          </p:nvPr>
        </p:nvSpPr>
        <p:spPr>
          <a:xfrm>
            <a:off x="285720" y="1428742"/>
            <a:ext cx="3085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3</a:t>
            </a:r>
            <a:r>
              <a:rPr lang="ko-KR" altLang="en-US" dirty="0" smtClean="0">
                <a:solidFill>
                  <a:srgbClr val="434343"/>
                </a:solidFill>
              </a:rPr>
              <a:t>호기 모터의 동작을 그래프로 표현</a:t>
            </a:r>
            <a:r>
              <a:rPr lang="en-US" altLang="ko-KR" dirty="0" smtClean="0">
                <a:solidFill>
                  <a:srgbClr val="434343"/>
                </a:solidFill>
              </a:rPr>
              <a:t>.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433" name="Google Shape;433;p46"/>
          <p:cNvSpPr txBox="1">
            <a:spLocks noGrp="1"/>
          </p:cNvSpPr>
          <p:nvPr>
            <p:ph type="subTitle" idx="1"/>
          </p:nvPr>
        </p:nvSpPr>
        <p:spPr>
          <a:xfrm>
            <a:off x="319709" y="2897859"/>
            <a:ext cx="3085500" cy="1528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rgbClr val="434343"/>
                </a:solidFill>
              </a:rPr>
              <a:t>1</a:t>
            </a:r>
            <a:r>
              <a:rPr lang="ko-KR" altLang="en-US" dirty="0" smtClean="0">
                <a:solidFill>
                  <a:srgbClr val="434343"/>
                </a:solidFill>
              </a:rPr>
              <a:t>호기</a:t>
            </a:r>
            <a:r>
              <a:rPr lang="en-US" altLang="ko-KR" dirty="0" smtClean="0">
                <a:solidFill>
                  <a:srgbClr val="434343"/>
                </a:solidFill>
              </a:rPr>
              <a:t>,</a:t>
            </a:r>
            <a:r>
              <a:rPr lang="ko-KR" altLang="en-US" dirty="0" smtClean="0">
                <a:solidFill>
                  <a:srgbClr val="434343"/>
                </a:solidFill>
              </a:rPr>
              <a:t> </a:t>
            </a:r>
            <a:r>
              <a:rPr lang="en-US" altLang="ko-KR" dirty="0" smtClean="0">
                <a:solidFill>
                  <a:srgbClr val="434343"/>
                </a:solidFill>
              </a:rPr>
              <a:t>2</a:t>
            </a:r>
            <a:r>
              <a:rPr lang="ko-KR" altLang="en-US" dirty="0" smtClean="0">
                <a:solidFill>
                  <a:srgbClr val="434343"/>
                </a:solidFill>
              </a:rPr>
              <a:t>호기</a:t>
            </a:r>
            <a:r>
              <a:rPr lang="en-US" altLang="ko-KR" dirty="0" smtClean="0">
                <a:solidFill>
                  <a:srgbClr val="434343"/>
                </a:solidFill>
              </a:rPr>
              <a:t>,</a:t>
            </a:r>
            <a:r>
              <a:rPr lang="ko-KR" altLang="en-US" dirty="0" smtClean="0">
                <a:solidFill>
                  <a:srgbClr val="434343"/>
                </a:solidFill>
              </a:rPr>
              <a:t> </a:t>
            </a:r>
            <a:r>
              <a:rPr lang="en-US" altLang="ko-KR" dirty="0" smtClean="0">
                <a:solidFill>
                  <a:srgbClr val="434343"/>
                </a:solidFill>
              </a:rPr>
              <a:t>3</a:t>
            </a:r>
            <a:r>
              <a:rPr lang="ko-KR" altLang="en-US" dirty="0" smtClean="0">
                <a:solidFill>
                  <a:srgbClr val="434343"/>
                </a:solidFill>
              </a:rPr>
              <a:t>호기의 카운트 수량을 이용해 양품</a:t>
            </a:r>
            <a:r>
              <a:rPr lang="en-US" altLang="ko-KR" dirty="0" smtClean="0">
                <a:solidFill>
                  <a:srgbClr val="434343"/>
                </a:solidFill>
              </a:rPr>
              <a:t>, </a:t>
            </a:r>
            <a:r>
              <a:rPr lang="ko-KR" altLang="en-US" dirty="0" smtClean="0">
                <a:solidFill>
                  <a:srgbClr val="434343"/>
                </a:solidFill>
              </a:rPr>
              <a:t>불량품</a:t>
            </a:r>
            <a:r>
              <a:rPr lang="en-US" altLang="ko-KR" dirty="0" smtClean="0">
                <a:solidFill>
                  <a:srgbClr val="434343"/>
                </a:solidFill>
              </a:rPr>
              <a:t>, </a:t>
            </a:r>
            <a:r>
              <a:rPr lang="ko-KR" altLang="en-US" dirty="0" smtClean="0">
                <a:solidFill>
                  <a:srgbClr val="434343"/>
                </a:solidFill>
              </a:rPr>
              <a:t>총 </a:t>
            </a:r>
            <a:r>
              <a:rPr lang="ko-KR" altLang="en-US" dirty="0" err="1" smtClean="0">
                <a:solidFill>
                  <a:srgbClr val="434343"/>
                </a:solidFill>
              </a:rPr>
              <a:t>생산갯수를</a:t>
            </a:r>
            <a:r>
              <a:rPr lang="ko-KR" altLang="en-US" dirty="0" smtClean="0">
                <a:solidFill>
                  <a:srgbClr val="434343"/>
                </a:solidFill>
              </a:rPr>
              <a:t> 측정하여 그래프로 표현</a:t>
            </a:r>
            <a:r>
              <a:rPr lang="en-US" altLang="ko-KR" dirty="0" smtClean="0">
                <a:solidFill>
                  <a:srgbClr val="434343"/>
                </a:solidFill>
              </a:rPr>
              <a:t>.</a:t>
            </a:r>
            <a:r>
              <a:rPr lang="en-US" altLang="ko-KR" dirty="0" smtClean="0">
                <a:solidFill>
                  <a:srgbClr val="434343"/>
                </a:solidFill>
              </a:rPr>
              <a:t> </a:t>
            </a:r>
            <a:endParaRPr lang="en-US" dirty="0">
              <a:solidFill>
                <a:srgbClr val="434343"/>
              </a:solidFill>
            </a:endParaRPr>
          </a:p>
        </p:txBody>
      </p:sp>
      <p:pic>
        <p:nvPicPr>
          <p:cNvPr id="1026" name="Picture 2" descr="C:\Users\user\Desktop\KakaoTalk_20220429_08360176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7709" y="173181"/>
            <a:ext cx="5174673" cy="4682837"/>
          </a:xfrm>
          <a:prstGeom prst="rect">
            <a:avLst/>
          </a:prstGeom>
          <a:noFill/>
        </p:spPr>
      </p:pic>
      <p:grpSp>
        <p:nvGrpSpPr>
          <p:cNvPr id="2" name="Google Shape;440;p46"/>
          <p:cNvGrpSpPr/>
          <p:nvPr/>
        </p:nvGrpSpPr>
        <p:grpSpPr>
          <a:xfrm>
            <a:off x="3286116" y="1561036"/>
            <a:ext cx="4001375" cy="421274"/>
            <a:chOff x="3632908" y="3490442"/>
            <a:chExt cx="3227367" cy="339253"/>
          </a:xfrm>
        </p:grpSpPr>
        <p:cxnSp>
          <p:nvCxnSpPr>
            <p:cNvPr id="20" name="Google Shape;441;p46"/>
            <p:cNvCxnSpPr/>
            <p:nvPr/>
          </p:nvCxnSpPr>
          <p:spPr>
            <a:xfrm>
              <a:off x="3922675" y="3660066"/>
              <a:ext cx="29376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oogle Shape;443;p46"/>
            <p:cNvGrpSpPr/>
            <p:nvPr/>
          </p:nvGrpSpPr>
          <p:grpSpPr>
            <a:xfrm>
              <a:off x="3632908" y="3490442"/>
              <a:ext cx="339253" cy="339253"/>
              <a:chOff x="1492675" y="4992125"/>
              <a:chExt cx="481825" cy="481825"/>
            </a:xfrm>
          </p:grpSpPr>
          <p:sp>
            <p:nvSpPr>
              <p:cNvPr id="23" name="Google Shape;444;p46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445;p46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7" name="Google Shape;440;p46"/>
          <p:cNvGrpSpPr/>
          <p:nvPr/>
        </p:nvGrpSpPr>
        <p:grpSpPr>
          <a:xfrm>
            <a:off x="3272262" y="3348272"/>
            <a:ext cx="4001375" cy="421274"/>
            <a:chOff x="3632908" y="3490442"/>
            <a:chExt cx="3227367" cy="339253"/>
          </a:xfrm>
        </p:grpSpPr>
        <p:cxnSp>
          <p:nvCxnSpPr>
            <p:cNvPr id="18" name="Google Shape;441;p46"/>
            <p:cNvCxnSpPr/>
            <p:nvPr/>
          </p:nvCxnSpPr>
          <p:spPr>
            <a:xfrm>
              <a:off x="3922675" y="3660066"/>
              <a:ext cx="29376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oogle Shape;443;p46"/>
            <p:cNvGrpSpPr/>
            <p:nvPr/>
          </p:nvGrpSpPr>
          <p:grpSpPr>
            <a:xfrm>
              <a:off x="3632908" y="3490442"/>
              <a:ext cx="339253" cy="339253"/>
              <a:chOff x="1492675" y="4992125"/>
              <a:chExt cx="481825" cy="481825"/>
            </a:xfrm>
          </p:grpSpPr>
          <p:sp>
            <p:nvSpPr>
              <p:cNvPr id="21" name="Google Shape;444;p46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" name="Google Shape;445;p46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3858900" cy="11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로그인</a:t>
            </a:r>
            <a:endParaRPr/>
          </a:p>
        </p:txBody>
      </p:sp>
      <p:pic>
        <p:nvPicPr>
          <p:cNvPr id="3074" name="Picture 2" descr="C:\Users\user\Desktop\스크린샷\로그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42858"/>
            <a:ext cx="4733928" cy="46434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Campaign by Slidesgo">
  <a:themeElements>
    <a:clrScheme name="Simple Light">
      <a:dk1>
        <a:srgbClr val="B75442"/>
      </a:dk1>
      <a:lt1>
        <a:srgbClr val="FFFFFF"/>
      </a:lt1>
      <a:dk2>
        <a:srgbClr val="DB7563"/>
      </a:dk2>
      <a:lt2>
        <a:srgbClr val="DB7563"/>
      </a:lt2>
      <a:accent1>
        <a:srgbClr val="FFFFFF"/>
      </a:accent1>
      <a:accent2>
        <a:srgbClr val="FFFFFF"/>
      </a:accent2>
      <a:accent3>
        <a:srgbClr val="434343"/>
      </a:accent3>
      <a:accent4>
        <a:srgbClr val="B75442"/>
      </a:accent4>
      <a:accent5>
        <a:srgbClr val="B75442"/>
      </a:accent5>
      <a:accent6>
        <a:srgbClr val="B75442"/>
      </a:accent6>
      <a:hlink>
        <a:srgbClr val="B75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512</Words>
  <Application>Microsoft Office PowerPoint</Application>
  <PresentationFormat>화면 슬라이드 쇼(16:9)</PresentationFormat>
  <Paragraphs>130</Paragraphs>
  <Slides>38</Slides>
  <Notes>38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굴림</vt:lpstr>
      <vt:lpstr>Arial</vt:lpstr>
      <vt:lpstr>Josefin Sans</vt:lpstr>
      <vt:lpstr>Concert One</vt:lpstr>
      <vt:lpstr>Didact Gothic</vt:lpstr>
      <vt:lpstr>Elegant Campaign by Slidesgo</vt:lpstr>
      <vt:lpstr>RTEMS Real-Time Equipment Management System</vt:lpstr>
      <vt:lpstr>CONTENTS</vt:lpstr>
      <vt:lpstr>ABOUT US</vt:lpstr>
      <vt:lpstr>Leader &amp; IoT 문경주</vt:lpstr>
      <vt:lpstr>ABOUT THE OUR WEB (Front-end &amp; Back-end)</vt:lpstr>
      <vt:lpstr>OUR GOALS</vt:lpstr>
      <vt:lpstr>Web GL</vt:lpstr>
      <vt:lpstr>Grafana</vt:lpstr>
      <vt:lpstr>로그인</vt:lpstr>
      <vt:lpstr>회원가입</vt:lpstr>
      <vt:lpstr>회원가입</vt:lpstr>
      <vt:lpstr>회원가입</vt:lpstr>
      <vt:lpstr>내 프로필</vt:lpstr>
      <vt:lpstr>사용자 관리</vt:lpstr>
      <vt:lpstr>사용자 관리</vt:lpstr>
      <vt:lpstr>장비 관리</vt:lpstr>
      <vt:lpstr>장비 관리</vt:lpstr>
      <vt:lpstr>작업 지시서</vt:lpstr>
      <vt:lpstr>작업 지시서</vt:lpstr>
      <vt:lpstr>작업 지시서</vt:lpstr>
      <vt:lpstr>작업 지시서</vt:lpstr>
      <vt:lpstr>작업 결과</vt:lpstr>
      <vt:lpstr>ABOUT THE OUR IoT</vt:lpstr>
      <vt:lpstr>OUR GOALS</vt:lpstr>
      <vt:lpstr>슬라이드 25</vt:lpstr>
      <vt:lpstr>PLC Mqtt Data</vt:lpstr>
      <vt:lpstr>Data Collection &amp; Storage</vt:lpstr>
      <vt:lpstr>Web Monitoring  &amp;Control</vt:lpstr>
      <vt:lpstr>슬라이드 29</vt:lpstr>
      <vt:lpstr>슬라이드 30</vt:lpstr>
      <vt:lpstr>슬라이드 31</vt:lpstr>
      <vt:lpstr>온도에 의한 비상정지</vt:lpstr>
      <vt:lpstr>Raspberry pi Mqtt Method</vt:lpstr>
      <vt:lpstr>Node-red Dash-Board</vt:lpstr>
      <vt:lpstr>Mornitoring &amp; Control</vt:lpstr>
      <vt:lpstr>Mornitoring &amp; Control</vt:lpstr>
      <vt:lpstr>슬라이드 37</vt:lpstr>
      <vt:lpstr>슬라이드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34</cp:revision>
  <dcterms:modified xsi:type="dcterms:W3CDTF">2022-04-28T23:46:56Z</dcterms:modified>
</cp:coreProperties>
</file>